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sldIdLst>
    <p:sldId id="265" r:id="rId5"/>
    <p:sldId id="315" r:id="rId6"/>
    <p:sldId id="316" r:id="rId7"/>
    <p:sldId id="317" r:id="rId8"/>
    <p:sldId id="311" r:id="rId9"/>
    <p:sldId id="310" r:id="rId10"/>
    <p:sldId id="313" r:id="rId11"/>
    <p:sldId id="314" r:id="rId12"/>
    <p:sldId id="318" r:id="rId13"/>
    <p:sldId id="319" r:id="rId14"/>
    <p:sldId id="320" r:id="rId15"/>
    <p:sldId id="325" r:id="rId16"/>
    <p:sldId id="321" r:id="rId17"/>
    <p:sldId id="323" r:id="rId18"/>
    <p:sldId id="324" r:id="rId19"/>
    <p:sldId id="326" r:id="rId2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00"/>
    <a:srgbClr val="25ABE1"/>
    <a:srgbClr val="FF9999"/>
    <a:srgbClr val="4372C4"/>
    <a:srgbClr val="39B54A"/>
    <a:srgbClr val="FCB040"/>
    <a:srgbClr val="F2592A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061C9B-24EC-449C-BB97-A93887992E8B}" v="15" dt="2021-08-12T20:34:28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104697E-47C9-A64A-AA14-69DF1BA231F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36850A8-EDA7-B14F-94C5-4CD5DF5A6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22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51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35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0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00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54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52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4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6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4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38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2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70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This diagram represents </a:t>
            </a:r>
            <a:r>
              <a:rPr lang="en-US" dirty="0" err="1"/>
              <a:t>CryptoLib</a:t>
            </a:r>
            <a:r>
              <a:rPr lang="en-US" dirty="0"/>
              <a:t> after the baseline functionalities were verified and documented. All sublayers here were present and functional. However, they were not mission-operational.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44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dirty="0"/>
              <a:t>This diagram </a:t>
            </a:r>
            <a:r>
              <a:rPr lang="en-US" sz="1300" dirty="0"/>
              <a:t>represents the achieved and verified the functionality of </a:t>
            </a:r>
            <a:r>
              <a:rPr lang="en-US" sz="1300" dirty="0" err="1"/>
              <a:t>CryptoLib</a:t>
            </a:r>
            <a:r>
              <a:rPr lang="en-US" sz="1300" dirty="0"/>
              <a:t> in this session; its initial codebase was significantly restructured to satisfy target functionality and requirements and mission-readiness guidelines while maintaining compliance with NASA-STD-1006. Most notably, the Command Ingest (CI) and Telemetry Output (TO) functionalities were restructured entirely, while the Spacecraft ‘Process Security’ (</a:t>
            </a:r>
            <a:r>
              <a:rPr lang="en-US" sz="1300" dirty="0" err="1"/>
              <a:t>TC_Process</a:t>
            </a:r>
            <a:r>
              <a:rPr lang="en-US" sz="1300" dirty="0"/>
              <a:t>) and ‘Apply Security’ (</a:t>
            </a:r>
            <a:r>
              <a:rPr lang="en-US" sz="1300" dirty="0" err="1"/>
              <a:t>TC_Apply</a:t>
            </a:r>
            <a:r>
              <a:rPr lang="en-US" sz="1300" dirty="0"/>
              <a:t>) functionalities are in the process of being re-prototyped.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3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50A8-EDA7-B14F-94C5-4CD5DF5A60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8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png"/><Relationship Id="rId7" Type="http://schemas.openxmlformats.org/officeDocument/2006/relationships/image" Target="../media/image5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hyperlink" Target="http://www.nasa.gov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7.tif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3.png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tiff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30CC98-E44B-A74A-BE12-668D9FBF8A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8263" y="1"/>
            <a:ext cx="991373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F26546-2B38-7746-A67E-52720F796D1F}"/>
              </a:ext>
            </a:extLst>
          </p:cNvPr>
          <p:cNvSpPr/>
          <p:nvPr userDrawn="1"/>
        </p:nvSpPr>
        <p:spPr>
          <a:xfrm>
            <a:off x="2278263" y="1"/>
            <a:ext cx="9914175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1AB9D5-8F89-FE4A-8715-626C5799DE9A}"/>
              </a:ext>
            </a:extLst>
          </p:cNvPr>
          <p:cNvSpPr/>
          <p:nvPr userDrawn="1"/>
        </p:nvSpPr>
        <p:spPr>
          <a:xfrm>
            <a:off x="1940011" y="1918281"/>
            <a:ext cx="9452918" cy="45720"/>
          </a:xfrm>
          <a:prstGeom prst="rect">
            <a:avLst/>
          </a:prstGeom>
          <a:gradFill flip="none" rotWithShape="1">
            <a:gsLst>
              <a:gs pos="0">
                <a:srgbClr val="F2592A"/>
              </a:gs>
              <a:gs pos="10000">
                <a:srgbClr val="F2592A"/>
              </a:gs>
              <a:gs pos="100000">
                <a:srgbClr val="F2592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FDE20A-5760-284F-B2F7-804B3F7E29F5}"/>
              </a:ext>
            </a:extLst>
          </p:cNvPr>
          <p:cNvSpPr/>
          <p:nvPr userDrawn="1"/>
        </p:nvSpPr>
        <p:spPr>
          <a:xfrm>
            <a:off x="1940011" y="1289742"/>
            <a:ext cx="9452918" cy="45720"/>
          </a:xfrm>
          <a:prstGeom prst="rect">
            <a:avLst/>
          </a:prstGeom>
          <a:gradFill flip="none" rotWithShape="1">
            <a:gsLst>
              <a:gs pos="0">
                <a:srgbClr val="25ABE1"/>
              </a:gs>
              <a:gs pos="10000">
                <a:srgbClr val="25ABE1"/>
              </a:gs>
              <a:gs pos="100000">
                <a:srgbClr val="25AB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D1F6C-299B-754A-94E4-CFA201C58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5806" y="2567522"/>
            <a:ext cx="9144000" cy="1122787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E20CB-64CE-ED40-96E1-8FFA45252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5806" y="3718282"/>
            <a:ext cx="9144000" cy="66550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96" indent="0" algn="ctr">
              <a:buNone/>
              <a:defRPr sz="2000"/>
            </a:lvl2pPr>
            <a:lvl3pPr marL="914391" indent="0" algn="ctr">
              <a:buNone/>
              <a:defRPr sz="1800"/>
            </a:lvl3pPr>
            <a:lvl4pPr marL="1371587" indent="0" algn="ctr">
              <a:buNone/>
              <a:defRPr sz="1600"/>
            </a:lvl4pPr>
            <a:lvl5pPr marL="1828783" indent="0" algn="ctr">
              <a:buNone/>
              <a:defRPr sz="1600"/>
            </a:lvl5pPr>
            <a:lvl6pPr marL="2285978" indent="0" algn="ctr">
              <a:buNone/>
              <a:defRPr sz="1600"/>
            </a:lvl6pPr>
            <a:lvl7pPr marL="2743174" indent="0" algn="ctr">
              <a:buNone/>
              <a:defRPr sz="1600"/>
            </a:lvl7pPr>
            <a:lvl8pPr marL="3200370" indent="0" algn="ctr">
              <a:buNone/>
              <a:defRPr sz="1600"/>
            </a:lvl8pPr>
            <a:lvl9pPr marL="365756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7B0F1-7922-1149-AD0D-26F5FD6421CF}"/>
              </a:ext>
            </a:extLst>
          </p:cNvPr>
          <p:cNvSpPr txBox="1"/>
          <p:nvPr userDrawn="1"/>
        </p:nvSpPr>
        <p:spPr>
          <a:xfrm>
            <a:off x="166593" y="210267"/>
            <a:ext cx="37459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Aeronautics and Space Administration</a:t>
            </a:r>
          </a:p>
          <a:p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Goddard Space Flight Center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156BCE-57BB-224B-8756-35D507B963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5916" y="166316"/>
            <a:ext cx="816755" cy="683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75D1F-A5F5-2C45-B62C-AD36D32726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17" y="2509618"/>
            <a:ext cx="1606864" cy="1974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C31343-7E58-0741-8500-DE31DFBE17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19" b="90625" l="6875" r="92500">
                        <a14:foregroundMark x1="62187" y1="12188" x2="55781" y2="8594"/>
                        <a14:foregroundMark x1="55781" y1="8594" x2="41563" y2="8281"/>
                        <a14:foregroundMark x1="41563" y1="8281" x2="34531" y2="10000"/>
                        <a14:foregroundMark x1="34531" y1="10000" x2="17188" y2="22500"/>
                        <a14:foregroundMark x1="17188" y1="22500" x2="10469" y2="35313"/>
                        <a14:foregroundMark x1="10469" y1="35313" x2="8438" y2="56406"/>
                        <a14:foregroundMark x1="8438" y1="56406" x2="14375" y2="69375"/>
                        <a14:foregroundMark x1="14375" y1="69375" x2="23594" y2="80313"/>
                        <a14:foregroundMark x1="23594" y1="80313" x2="42813" y2="89063"/>
                        <a14:foregroundMark x1="42813" y1="89063" x2="49688" y2="90156"/>
                        <a14:foregroundMark x1="49688" y1="90156" x2="63594" y2="88125"/>
                        <a14:foregroundMark x1="63594" y1="88125" x2="75625" y2="81250"/>
                        <a14:foregroundMark x1="75625" y1="81250" x2="85469" y2="70469"/>
                        <a14:foregroundMark x1="85469" y1="70469" x2="91250" y2="57344"/>
                        <a14:foregroundMark x1="91250" y1="57344" x2="91563" y2="42813"/>
                        <a14:foregroundMark x1="91563" y1="42813" x2="82813" y2="23438"/>
                        <a14:foregroundMark x1="82813" y1="23438" x2="71875" y2="14219"/>
                        <a14:foregroundMark x1="71875" y1="14219" x2="59062" y2="8906"/>
                        <a14:foregroundMark x1="59062" y1="8906" x2="51094" y2="7969"/>
                        <a14:foregroundMark x1="30312" y1="12188" x2="30312" y2="12188"/>
                        <a14:foregroundMark x1="31250" y1="11875" x2="22969" y2="16719"/>
                        <a14:foregroundMark x1="31875" y1="11406" x2="25313" y2="14375"/>
                        <a14:foregroundMark x1="25313" y1="14375" x2="16563" y2="23438"/>
                        <a14:foregroundMark x1="16406" y1="22500" x2="9219" y2="34844"/>
                        <a14:foregroundMark x1="9219" y1="34844" x2="7344" y2="48906"/>
                        <a14:foregroundMark x1="7344" y1="48906" x2="7969" y2="57188"/>
                        <a14:foregroundMark x1="7969" y1="57188" x2="14531" y2="71094"/>
                        <a14:foregroundMark x1="14531" y1="71094" x2="24688" y2="81875"/>
                        <a14:foregroundMark x1="24688" y1="81875" x2="30625" y2="85625"/>
                        <a14:foregroundMark x1="30625" y1="85625" x2="32969" y2="85938"/>
                        <a14:foregroundMark x1="7031" y1="43281" x2="7031" y2="43281"/>
                        <a14:foregroundMark x1="7031" y1="43125" x2="7031" y2="43125"/>
                        <a14:foregroundMark x1="9219" y1="63750" x2="9219" y2="63750"/>
                        <a14:foregroundMark x1="10156" y1="65469" x2="10156" y2="65469"/>
                        <a14:foregroundMark x1="11094" y1="67031" x2="11094" y2="67031"/>
                        <a14:foregroundMark x1="11875" y1="68594" x2="12344" y2="69219"/>
                        <a14:foregroundMark x1="14375" y1="72813" x2="21094" y2="79063"/>
                        <a14:foregroundMark x1="13438" y1="71563" x2="13438" y2="71563"/>
                        <a14:foregroundMark x1="31875" y1="86875" x2="31875" y2="86875"/>
                        <a14:foregroundMark x1="34063" y1="87813" x2="34063" y2="87813"/>
                        <a14:foregroundMark x1="35938" y1="88438" x2="36406" y2="88906"/>
                        <a14:foregroundMark x1="38125" y1="89063" x2="38125" y2="89063"/>
                        <a14:foregroundMark x1="39688" y1="89375" x2="39688" y2="89375"/>
                        <a14:foregroundMark x1="40156" y1="89531" x2="54844" y2="90625"/>
                        <a14:foregroundMark x1="54844" y1="90625" x2="63281" y2="88906"/>
                        <a14:foregroundMark x1="67031" y1="87188" x2="78906" y2="79375"/>
                        <a14:foregroundMark x1="78906" y1="79375" x2="87500" y2="67813"/>
                        <a14:foregroundMark x1="87500" y1="67813" x2="92500" y2="49688"/>
                        <a14:foregroundMark x1="83281" y1="74844" x2="83281" y2="74844"/>
                        <a14:foregroundMark x1="84688" y1="72500" x2="84688" y2="72500"/>
                        <a14:foregroundMark x1="84219" y1="73281" x2="84219" y2="73281"/>
                        <a14:foregroundMark x1="85313" y1="71719" x2="85313" y2="71719"/>
                        <a14:foregroundMark x1="88438" y1="65938" x2="88438" y2="65938"/>
                        <a14:foregroundMark x1="89219" y1="65000" x2="92344" y2="50781"/>
                        <a14:foregroundMark x1="91563" y1="57969" x2="91563" y2="57969"/>
                        <a14:foregroundMark x1="90781" y1="60156" x2="90781" y2="60156"/>
                        <a14:foregroundMark x1="91406" y1="57500" x2="91406" y2="57500"/>
                        <a14:foregroundMark x1="92031" y1="55781" x2="92031" y2="55781"/>
                        <a14:foregroundMark x1="91875" y1="55000" x2="91875" y2="55000"/>
                        <a14:foregroundMark x1="92656" y1="48906" x2="90469" y2="34844"/>
                        <a14:foregroundMark x1="90469" y1="34844" x2="85000" y2="25625"/>
                        <a14:foregroundMark x1="84688" y1="25625" x2="74844" y2="15000"/>
                        <a14:foregroundMark x1="74844" y1="15000" x2="62344" y2="8438"/>
                        <a14:foregroundMark x1="62344" y1="8438" x2="47813" y2="6719"/>
                        <a14:foregroundMark x1="47813" y1="6719" x2="41875" y2="7500"/>
                        <a14:foregroundMark x1="83281" y1="23594" x2="83281" y2="23594"/>
                        <a14:foregroundMark x1="81250" y1="21250" x2="81250" y2="21250"/>
                        <a14:foregroundMark x1="78906" y1="19219" x2="78906" y2="19219"/>
                        <a14:foregroundMark x1="78594" y1="17813" x2="78594" y2="17813"/>
                        <a14:foregroundMark x1="79688" y1="18906" x2="79688" y2="18906"/>
                        <a14:foregroundMark x1="81094" y1="20313" x2="81094" y2="20313"/>
                        <a14:foregroundMark x1="82188" y1="21406" x2="82188" y2="21406"/>
                        <a14:foregroundMark x1="83281" y1="22813" x2="83281" y2="22813"/>
                        <a14:foregroundMark x1="84219" y1="23594" x2="84219" y2="2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05" y="1026939"/>
            <a:ext cx="592112" cy="5921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6506C23-6D32-2D49-AC84-E0107F0F47EF}"/>
              </a:ext>
            </a:extLst>
          </p:cNvPr>
          <p:cNvSpPr/>
          <p:nvPr userDrawn="1"/>
        </p:nvSpPr>
        <p:spPr>
          <a:xfrm>
            <a:off x="0" y="1289742"/>
            <a:ext cx="786711" cy="45720"/>
          </a:xfrm>
          <a:prstGeom prst="rect">
            <a:avLst/>
          </a:prstGeom>
          <a:solidFill>
            <a:srgbClr val="25A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EDB4D6-41B0-404A-B0C9-C77BE7B4EE95}"/>
              </a:ext>
            </a:extLst>
          </p:cNvPr>
          <p:cNvSpPr/>
          <p:nvPr userDrawn="1"/>
        </p:nvSpPr>
        <p:spPr>
          <a:xfrm>
            <a:off x="3110" y="1918280"/>
            <a:ext cx="786711" cy="45720"/>
          </a:xfrm>
          <a:prstGeom prst="rect">
            <a:avLst/>
          </a:prstGeom>
          <a:solidFill>
            <a:srgbClr val="F25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0C4081-3450-434F-A79B-53564BB7A43B}"/>
              </a:ext>
            </a:extLst>
          </p:cNvPr>
          <p:cNvSpPr/>
          <p:nvPr userDrawn="1"/>
        </p:nvSpPr>
        <p:spPr>
          <a:xfrm>
            <a:off x="1940011" y="5694469"/>
            <a:ext cx="9452918" cy="45720"/>
          </a:xfrm>
          <a:prstGeom prst="rect">
            <a:avLst/>
          </a:prstGeom>
          <a:gradFill flip="none" rotWithShape="1">
            <a:gsLst>
              <a:gs pos="0">
                <a:srgbClr val="FCB040"/>
              </a:gs>
              <a:gs pos="10000">
                <a:srgbClr val="FCB040"/>
              </a:gs>
              <a:gs pos="100000">
                <a:srgbClr val="FCB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86552E-56BF-5B4F-A2D8-17CAA4CE11B9}"/>
              </a:ext>
            </a:extLst>
          </p:cNvPr>
          <p:cNvSpPr/>
          <p:nvPr userDrawn="1"/>
        </p:nvSpPr>
        <p:spPr>
          <a:xfrm>
            <a:off x="1940011" y="5011428"/>
            <a:ext cx="9452918" cy="45720"/>
          </a:xfrm>
          <a:prstGeom prst="rect">
            <a:avLst/>
          </a:prstGeom>
          <a:gradFill flip="none" rotWithShape="1">
            <a:gsLst>
              <a:gs pos="0">
                <a:srgbClr val="FFF300"/>
              </a:gs>
              <a:gs pos="10000">
                <a:srgbClr val="FFF300"/>
              </a:gs>
              <a:gs pos="100000">
                <a:srgbClr val="FFF3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C5663D-57BA-C74D-AE28-2C0257E236DF}"/>
              </a:ext>
            </a:extLst>
          </p:cNvPr>
          <p:cNvSpPr/>
          <p:nvPr userDrawn="1"/>
        </p:nvSpPr>
        <p:spPr>
          <a:xfrm>
            <a:off x="0" y="5011428"/>
            <a:ext cx="786711" cy="45720"/>
          </a:xfrm>
          <a:prstGeom prst="rect">
            <a:avLst/>
          </a:prstGeom>
          <a:solidFill>
            <a:srgbClr val="FFF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D1159B1-CF31-4B4F-88D0-78CD9803B970}"/>
              </a:ext>
            </a:extLst>
          </p:cNvPr>
          <p:cNvSpPr/>
          <p:nvPr userDrawn="1"/>
        </p:nvSpPr>
        <p:spPr>
          <a:xfrm>
            <a:off x="3110" y="5694467"/>
            <a:ext cx="786711" cy="45720"/>
          </a:xfrm>
          <a:prstGeom prst="rect">
            <a:avLst/>
          </a:prstGeom>
          <a:solidFill>
            <a:srgbClr val="FCB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Andale Mono" panose="020B050900000000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E5653-1DDF-3F4F-A3F8-835DA92DD17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03" y="1645316"/>
            <a:ext cx="669046" cy="592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EE5151-B949-7D4C-B966-46C2BED896A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48" y="4762080"/>
            <a:ext cx="786711" cy="607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F3FCD7-7EF7-3C40-8425-1771B968B0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142" y="5438926"/>
            <a:ext cx="619547" cy="5921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B956FB-4D8B-324D-8066-F8E0201F692F}"/>
              </a:ext>
            </a:extLst>
          </p:cNvPr>
          <p:cNvSpPr/>
          <p:nvPr userDrawn="1"/>
        </p:nvSpPr>
        <p:spPr>
          <a:xfrm>
            <a:off x="0" y="0"/>
            <a:ext cx="45720" cy="6858000"/>
          </a:xfrm>
          <a:prstGeom prst="rect">
            <a:avLst/>
          </a:prstGeom>
          <a:solidFill>
            <a:srgbClr val="39B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0EA047-C1FE-754B-96B6-4C003CABD3ED}"/>
              </a:ext>
            </a:extLst>
          </p:cNvPr>
          <p:cNvSpPr/>
          <p:nvPr userDrawn="1"/>
        </p:nvSpPr>
        <p:spPr>
          <a:xfrm>
            <a:off x="45720" y="808"/>
            <a:ext cx="11510478" cy="45720"/>
          </a:xfrm>
          <a:prstGeom prst="rect">
            <a:avLst/>
          </a:prstGeom>
          <a:gradFill>
            <a:gsLst>
              <a:gs pos="0">
                <a:srgbClr val="39B54A"/>
              </a:gs>
              <a:gs pos="10000">
                <a:srgbClr val="39B54A"/>
              </a:gs>
              <a:gs pos="100000">
                <a:srgbClr val="39B54A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729491-F0BC-1A47-9375-D5519264F59B}"/>
              </a:ext>
            </a:extLst>
          </p:cNvPr>
          <p:cNvSpPr/>
          <p:nvPr userDrawn="1"/>
        </p:nvSpPr>
        <p:spPr>
          <a:xfrm>
            <a:off x="45720" y="6814180"/>
            <a:ext cx="11510478" cy="45720"/>
          </a:xfrm>
          <a:prstGeom prst="rect">
            <a:avLst/>
          </a:prstGeom>
          <a:gradFill>
            <a:gsLst>
              <a:gs pos="0">
                <a:srgbClr val="39B54A"/>
              </a:gs>
              <a:gs pos="10000">
                <a:srgbClr val="39B54A"/>
              </a:gs>
              <a:gs pos="100000">
                <a:srgbClr val="39B54A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A46E1B-23BD-7F4D-A61E-8B67B24CA42D}"/>
              </a:ext>
            </a:extLst>
          </p:cNvPr>
          <p:cNvSpPr txBox="1"/>
          <p:nvPr userDrawn="1"/>
        </p:nvSpPr>
        <p:spPr>
          <a:xfrm>
            <a:off x="166593" y="6443671"/>
            <a:ext cx="3051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www.nasa.gov</a:t>
            </a:r>
            <a:r>
              <a:rPr lang="en-US"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465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F1C3FFB-80F8-A849-A0F6-3DADB63B3F1B}"/>
              </a:ext>
            </a:extLst>
          </p:cNvPr>
          <p:cNvSpPr/>
          <p:nvPr userDrawn="1"/>
        </p:nvSpPr>
        <p:spPr>
          <a:xfrm>
            <a:off x="1" y="1"/>
            <a:ext cx="973777" cy="86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CF2E5A-9456-6B44-B812-3518D9B72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137" y="140877"/>
            <a:ext cx="741255" cy="61884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0AF71E8F-AC90-8043-A0BC-C8B51730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561" y="207780"/>
            <a:ext cx="10373304" cy="618849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2E28245-C9B5-E247-AC16-0163D0426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49" y="1156288"/>
            <a:ext cx="11343503" cy="5014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CDF6715-7E12-A945-AFCA-AF3C54B2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5924" y="6399261"/>
            <a:ext cx="274320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5A4331C-1B13-4D59-942E-9EAB2327F394}" type="datetime1">
              <a:rPr lang="en-US" smtClean="0"/>
              <a:pPr/>
              <a:t>8/13/2021</a:t>
            </a:fld>
            <a:endParaRPr lang="en-US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7468B05C-046C-5548-8739-FD59C492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00981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GTOSat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3C56255A-F884-C94A-9D65-D2150F67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876" y="6399261"/>
            <a:ext cx="274320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A4C7C8F-3EDB-014B-915D-CFE50CAC5D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D56A2F-EE99-E441-BFD4-53331A7A3CB0}"/>
              </a:ext>
            </a:extLst>
          </p:cNvPr>
          <p:cNvSpPr/>
          <p:nvPr userDrawn="1"/>
        </p:nvSpPr>
        <p:spPr>
          <a:xfrm>
            <a:off x="0" y="864974"/>
            <a:ext cx="12192000" cy="45720"/>
          </a:xfrm>
          <a:prstGeom prst="rect">
            <a:avLst/>
          </a:prstGeom>
          <a:gradFill>
            <a:gsLst>
              <a:gs pos="0">
                <a:srgbClr val="39B54A"/>
              </a:gs>
              <a:gs pos="20000">
                <a:srgbClr val="39B54A"/>
              </a:gs>
              <a:gs pos="100000">
                <a:srgbClr val="39B54A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B3F438-E0C8-6E44-B799-A97323DBCE15}"/>
              </a:ext>
            </a:extLst>
          </p:cNvPr>
          <p:cNvSpPr/>
          <p:nvPr userDrawn="1"/>
        </p:nvSpPr>
        <p:spPr>
          <a:xfrm>
            <a:off x="-17142" y="6302493"/>
            <a:ext cx="12209140" cy="48324"/>
          </a:xfrm>
          <a:prstGeom prst="rect">
            <a:avLst/>
          </a:prstGeom>
          <a:gradFill>
            <a:gsLst>
              <a:gs pos="0">
                <a:srgbClr val="39B54A"/>
              </a:gs>
              <a:gs pos="20000">
                <a:srgbClr val="39B54A"/>
              </a:gs>
              <a:gs pos="100000">
                <a:srgbClr val="39B54A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AABAE9-054A-6D42-B772-0DA379065865}"/>
              </a:ext>
            </a:extLst>
          </p:cNvPr>
          <p:cNvSpPr/>
          <p:nvPr userDrawn="1"/>
        </p:nvSpPr>
        <p:spPr>
          <a:xfrm>
            <a:off x="940083" y="1"/>
            <a:ext cx="45719" cy="910693"/>
          </a:xfrm>
          <a:prstGeom prst="rect">
            <a:avLst/>
          </a:prstGeom>
          <a:solidFill>
            <a:srgbClr val="39B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16E3D2-A54C-6242-9F37-E4673C5CF97D}"/>
              </a:ext>
            </a:extLst>
          </p:cNvPr>
          <p:cNvSpPr/>
          <p:nvPr userDrawn="1"/>
        </p:nvSpPr>
        <p:spPr>
          <a:xfrm>
            <a:off x="-22860" y="-4978"/>
            <a:ext cx="45719" cy="916451"/>
          </a:xfrm>
          <a:prstGeom prst="rect">
            <a:avLst/>
          </a:prstGeom>
          <a:solidFill>
            <a:srgbClr val="39B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A575BE-3343-2144-B381-491103B5148F}"/>
              </a:ext>
            </a:extLst>
          </p:cNvPr>
          <p:cNvSpPr/>
          <p:nvPr userDrawn="1"/>
        </p:nvSpPr>
        <p:spPr>
          <a:xfrm>
            <a:off x="-1" y="-4979"/>
            <a:ext cx="12192000" cy="45720"/>
          </a:xfrm>
          <a:prstGeom prst="rect">
            <a:avLst/>
          </a:prstGeom>
          <a:gradFill>
            <a:gsLst>
              <a:gs pos="0">
                <a:srgbClr val="39B54A"/>
              </a:gs>
              <a:gs pos="20000">
                <a:srgbClr val="39B54A"/>
              </a:gs>
              <a:gs pos="100000">
                <a:srgbClr val="39B54A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C5B8B89-C24F-7A4D-AEF6-4221B23EC628}"/>
              </a:ext>
            </a:extLst>
          </p:cNvPr>
          <p:cNvSpPr/>
          <p:nvPr userDrawn="1"/>
        </p:nvSpPr>
        <p:spPr>
          <a:xfrm>
            <a:off x="-17140" y="6808592"/>
            <a:ext cx="12209140" cy="49408"/>
          </a:xfrm>
          <a:prstGeom prst="rect">
            <a:avLst/>
          </a:prstGeom>
          <a:gradFill>
            <a:gsLst>
              <a:gs pos="0">
                <a:srgbClr val="39B54A"/>
              </a:gs>
              <a:gs pos="20000">
                <a:srgbClr val="39B54A"/>
              </a:gs>
              <a:gs pos="100000">
                <a:srgbClr val="39B54A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440785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AB97FF84-C2E4-BE44-9D56-BEEE7D34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8263" y="1"/>
            <a:ext cx="9913737" cy="6858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7D9D3952-CC1E-B745-9CEB-FC877A501BC3}"/>
              </a:ext>
            </a:extLst>
          </p:cNvPr>
          <p:cNvSpPr/>
          <p:nvPr userDrawn="1"/>
        </p:nvSpPr>
        <p:spPr>
          <a:xfrm>
            <a:off x="2278263" y="1"/>
            <a:ext cx="9914175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1968819-91F7-8441-877A-DF29FE867183}"/>
              </a:ext>
            </a:extLst>
          </p:cNvPr>
          <p:cNvSpPr/>
          <p:nvPr userDrawn="1"/>
        </p:nvSpPr>
        <p:spPr>
          <a:xfrm>
            <a:off x="1940011" y="1918281"/>
            <a:ext cx="9452918" cy="45720"/>
          </a:xfrm>
          <a:prstGeom prst="rect">
            <a:avLst/>
          </a:prstGeom>
          <a:gradFill flip="none" rotWithShape="1">
            <a:gsLst>
              <a:gs pos="0">
                <a:srgbClr val="F2592A"/>
              </a:gs>
              <a:gs pos="10000">
                <a:srgbClr val="F2592A"/>
              </a:gs>
              <a:gs pos="100000">
                <a:srgbClr val="F2592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50F407-C8BE-E44C-BF60-28D1CFDA7718}"/>
              </a:ext>
            </a:extLst>
          </p:cNvPr>
          <p:cNvSpPr/>
          <p:nvPr userDrawn="1"/>
        </p:nvSpPr>
        <p:spPr>
          <a:xfrm>
            <a:off x="1940011" y="1289742"/>
            <a:ext cx="9452918" cy="45720"/>
          </a:xfrm>
          <a:prstGeom prst="rect">
            <a:avLst/>
          </a:prstGeom>
          <a:gradFill flip="none" rotWithShape="1">
            <a:gsLst>
              <a:gs pos="0">
                <a:srgbClr val="25ABE1"/>
              </a:gs>
              <a:gs pos="10000">
                <a:srgbClr val="25ABE1"/>
              </a:gs>
              <a:gs pos="100000">
                <a:srgbClr val="25ABE1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8097CEAD-A843-8448-8B1D-7A53DD19F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5806" y="2567522"/>
            <a:ext cx="9144000" cy="1122787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17D25B7E-B916-5147-AE46-9EFB26B43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5806" y="3718282"/>
            <a:ext cx="9144000" cy="66550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96" indent="0" algn="ctr">
              <a:buNone/>
              <a:defRPr sz="2000"/>
            </a:lvl2pPr>
            <a:lvl3pPr marL="914391" indent="0" algn="ctr">
              <a:buNone/>
              <a:defRPr sz="1800"/>
            </a:lvl3pPr>
            <a:lvl4pPr marL="1371587" indent="0" algn="ctr">
              <a:buNone/>
              <a:defRPr sz="1600"/>
            </a:lvl4pPr>
            <a:lvl5pPr marL="1828783" indent="0" algn="ctr">
              <a:buNone/>
              <a:defRPr sz="1600"/>
            </a:lvl5pPr>
            <a:lvl6pPr marL="2285978" indent="0" algn="ctr">
              <a:buNone/>
              <a:defRPr sz="1600"/>
            </a:lvl6pPr>
            <a:lvl7pPr marL="2743174" indent="0" algn="ctr">
              <a:buNone/>
              <a:defRPr sz="1600"/>
            </a:lvl7pPr>
            <a:lvl8pPr marL="3200370" indent="0" algn="ctr">
              <a:buNone/>
              <a:defRPr sz="1600"/>
            </a:lvl8pPr>
            <a:lvl9pPr marL="365756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E4E2B26A-09E4-6A42-81C7-793AAD6DB7D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17" y="2509618"/>
            <a:ext cx="1606864" cy="197498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39A8D7D-1275-D148-9820-A14BE0F52F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19" b="90625" l="6875" r="92500">
                        <a14:foregroundMark x1="62187" y1="12188" x2="55781" y2="8594"/>
                        <a14:foregroundMark x1="55781" y1="8594" x2="41563" y2="8281"/>
                        <a14:foregroundMark x1="41563" y1="8281" x2="34531" y2="10000"/>
                        <a14:foregroundMark x1="34531" y1="10000" x2="17188" y2="22500"/>
                        <a14:foregroundMark x1="17188" y1="22500" x2="10469" y2="35313"/>
                        <a14:foregroundMark x1="10469" y1="35313" x2="8438" y2="56406"/>
                        <a14:foregroundMark x1="8438" y1="56406" x2="14375" y2="69375"/>
                        <a14:foregroundMark x1="14375" y1="69375" x2="23594" y2="80313"/>
                        <a14:foregroundMark x1="23594" y1="80313" x2="42813" y2="89063"/>
                        <a14:foregroundMark x1="42813" y1="89063" x2="49688" y2="90156"/>
                        <a14:foregroundMark x1="49688" y1="90156" x2="63594" y2="88125"/>
                        <a14:foregroundMark x1="63594" y1="88125" x2="75625" y2="81250"/>
                        <a14:foregroundMark x1="75625" y1="81250" x2="85469" y2="70469"/>
                        <a14:foregroundMark x1="85469" y1="70469" x2="91250" y2="57344"/>
                        <a14:foregroundMark x1="91250" y1="57344" x2="91563" y2="42813"/>
                        <a14:foregroundMark x1="91563" y1="42813" x2="82813" y2="23438"/>
                        <a14:foregroundMark x1="82813" y1="23438" x2="71875" y2="14219"/>
                        <a14:foregroundMark x1="71875" y1="14219" x2="59062" y2="8906"/>
                        <a14:foregroundMark x1="59062" y1="8906" x2="51094" y2="7969"/>
                        <a14:foregroundMark x1="30312" y1="12188" x2="30312" y2="12188"/>
                        <a14:foregroundMark x1="31250" y1="11875" x2="22969" y2="16719"/>
                        <a14:foregroundMark x1="31875" y1="11406" x2="25313" y2="14375"/>
                        <a14:foregroundMark x1="25313" y1="14375" x2="16563" y2="23438"/>
                        <a14:foregroundMark x1="16406" y1="22500" x2="9219" y2="34844"/>
                        <a14:foregroundMark x1="9219" y1="34844" x2="7344" y2="48906"/>
                        <a14:foregroundMark x1="7344" y1="48906" x2="7969" y2="57188"/>
                        <a14:foregroundMark x1="7969" y1="57188" x2="14531" y2="71094"/>
                        <a14:foregroundMark x1="14531" y1="71094" x2="24688" y2="81875"/>
                        <a14:foregroundMark x1="24688" y1="81875" x2="30625" y2="85625"/>
                        <a14:foregroundMark x1="30625" y1="85625" x2="32969" y2="85938"/>
                        <a14:foregroundMark x1="7031" y1="43281" x2="7031" y2="43281"/>
                        <a14:foregroundMark x1="7031" y1="43125" x2="7031" y2="43125"/>
                        <a14:foregroundMark x1="9219" y1="63750" x2="9219" y2="63750"/>
                        <a14:foregroundMark x1="10156" y1="65469" x2="10156" y2="65469"/>
                        <a14:foregroundMark x1="11094" y1="67031" x2="11094" y2="67031"/>
                        <a14:foregroundMark x1="11875" y1="68594" x2="12344" y2="69219"/>
                        <a14:foregroundMark x1="14375" y1="72813" x2="21094" y2="79063"/>
                        <a14:foregroundMark x1="13438" y1="71563" x2="13438" y2="71563"/>
                        <a14:foregroundMark x1="31875" y1="86875" x2="31875" y2="86875"/>
                        <a14:foregroundMark x1="34063" y1="87813" x2="34063" y2="87813"/>
                        <a14:foregroundMark x1="35938" y1="88438" x2="36406" y2="88906"/>
                        <a14:foregroundMark x1="38125" y1="89063" x2="38125" y2="89063"/>
                        <a14:foregroundMark x1="39688" y1="89375" x2="39688" y2="89375"/>
                        <a14:foregroundMark x1="40156" y1="89531" x2="54844" y2="90625"/>
                        <a14:foregroundMark x1="54844" y1="90625" x2="63281" y2="88906"/>
                        <a14:foregroundMark x1="67031" y1="87188" x2="78906" y2="79375"/>
                        <a14:foregroundMark x1="78906" y1="79375" x2="87500" y2="67813"/>
                        <a14:foregroundMark x1="87500" y1="67813" x2="92500" y2="49688"/>
                        <a14:foregroundMark x1="83281" y1="74844" x2="83281" y2="74844"/>
                        <a14:foregroundMark x1="84688" y1="72500" x2="84688" y2="72500"/>
                        <a14:foregroundMark x1="84219" y1="73281" x2="84219" y2="73281"/>
                        <a14:foregroundMark x1="85313" y1="71719" x2="85313" y2="71719"/>
                        <a14:foregroundMark x1="88438" y1="65938" x2="88438" y2="65938"/>
                        <a14:foregroundMark x1="89219" y1="65000" x2="92344" y2="50781"/>
                        <a14:foregroundMark x1="91563" y1="57969" x2="91563" y2="57969"/>
                        <a14:foregroundMark x1="90781" y1="60156" x2="90781" y2="60156"/>
                        <a14:foregroundMark x1="91406" y1="57500" x2="91406" y2="57500"/>
                        <a14:foregroundMark x1="92031" y1="55781" x2="92031" y2="55781"/>
                        <a14:foregroundMark x1="91875" y1="55000" x2="91875" y2="55000"/>
                        <a14:foregroundMark x1="92656" y1="48906" x2="90469" y2="34844"/>
                        <a14:foregroundMark x1="90469" y1="34844" x2="85000" y2="25625"/>
                        <a14:foregroundMark x1="84688" y1="25625" x2="74844" y2="15000"/>
                        <a14:foregroundMark x1="74844" y1="15000" x2="62344" y2="8438"/>
                        <a14:foregroundMark x1="62344" y1="8438" x2="47813" y2="6719"/>
                        <a14:foregroundMark x1="47813" y1="6719" x2="41875" y2="7500"/>
                        <a14:foregroundMark x1="83281" y1="23594" x2="83281" y2="23594"/>
                        <a14:foregroundMark x1="81250" y1="21250" x2="81250" y2="21250"/>
                        <a14:foregroundMark x1="78906" y1="19219" x2="78906" y2="19219"/>
                        <a14:foregroundMark x1="78594" y1="17813" x2="78594" y2="17813"/>
                        <a14:foregroundMark x1="79688" y1="18906" x2="79688" y2="18906"/>
                        <a14:foregroundMark x1="81094" y1="20313" x2="81094" y2="20313"/>
                        <a14:foregroundMark x1="82188" y1="21406" x2="82188" y2="21406"/>
                        <a14:foregroundMark x1="83281" y1="22813" x2="83281" y2="22813"/>
                        <a14:foregroundMark x1="84219" y1="23594" x2="84219" y2="23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05" y="1026939"/>
            <a:ext cx="592112" cy="59211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AF72859-7FD0-E549-A955-CDE572007970}"/>
              </a:ext>
            </a:extLst>
          </p:cNvPr>
          <p:cNvSpPr/>
          <p:nvPr userDrawn="1"/>
        </p:nvSpPr>
        <p:spPr>
          <a:xfrm>
            <a:off x="0" y="1289742"/>
            <a:ext cx="786711" cy="45720"/>
          </a:xfrm>
          <a:prstGeom prst="rect">
            <a:avLst/>
          </a:prstGeom>
          <a:solidFill>
            <a:srgbClr val="25A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4249EDA-F88B-EA4E-A9FD-6738611080A0}"/>
              </a:ext>
            </a:extLst>
          </p:cNvPr>
          <p:cNvSpPr/>
          <p:nvPr userDrawn="1"/>
        </p:nvSpPr>
        <p:spPr>
          <a:xfrm>
            <a:off x="3110" y="1918280"/>
            <a:ext cx="786711" cy="45720"/>
          </a:xfrm>
          <a:prstGeom prst="rect">
            <a:avLst/>
          </a:prstGeom>
          <a:solidFill>
            <a:srgbClr val="F25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99A215F-F072-AA44-952B-BB86C6D5693A}"/>
              </a:ext>
            </a:extLst>
          </p:cNvPr>
          <p:cNvSpPr/>
          <p:nvPr userDrawn="1"/>
        </p:nvSpPr>
        <p:spPr>
          <a:xfrm>
            <a:off x="1940011" y="5694469"/>
            <a:ext cx="9452918" cy="45720"/>
          </a:xfrm>
          <a:prstGeom prst="rect">
            <a:avLst/>
          </a:prstGeom>
          <a:gradFill flip="none" rotWithShape="1">
            <a:gsLst>
              <a:gs pos="0">
                <a:srgbClr val="FCB040"/>
              </a:gs>
              <a:gs pos="10000">
                <a:srgbClr val="FCB040"/>
              </a:gs>
              <a:gs pos="100000">
                <a:srgbClr val="FCB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6FE94EC-BE53-0948-A9B7-6421051A8670}"/>
              </a:ext>
            </a:extLst>
          </p:cNvPr>
          <p:cNvSpPr/>
          <p:nvPr userDrawn="1"/>
        </p:nvSpPr>
        <p:spPr>
          <a:xfrm>
            <a:off x="1940011" y="5011428"/>
            <a:ext cx="9452918" cy="45720"/>
          </a:xfrm>
          <a:prstGeom prst="rect">
            <a:avLst/>
          </a:prstGeom>
          <a:gradFill flip="none" rotWithShape="1">
            <a:gsLst>
              <a:gs pos="0">
                <a:srgbClr val="FFF300"/>
              </a:gs>
              <a:gs pos="10000">
                <a:srgbClr val="FFF300"/>
              </a:gs>
              <a:gs pos="100000">
                <a:srgbClr val="FFF3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78E2A5-8974-AF48-BA3B-E415FD799A88}"/>
              </a:ext>
            </a:extLst>
          </p:cNvPr>
          <p:cNvSpPr/>
          <p:nvPr userDrawn="1"/>
        </p:nvSpPr>
        <p:spPr>
          <a:xfrm>
            <a:off x="0" y="5011428"/>
            <a:ext cx="786711" cy="45720"/>
          </a:xfrm>
          <a:prstGeom prst="rect">
            <a:avLst/>
          </a:prstGeom>
          <a:solidFill>
            <a:srgbClr val="FFF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Andale Mono" panose="020B0509000000000004" pitchFamily="49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3227CF0-EACE-5045-9772-DA3486212822}"/>
              </a:ext>
            </a:extLst>
          </p:cNvPr>
          <p:cNvSpPr/>
          <p:nvPr userDrawn="1"/>
        </p:nvSpPr>
        <p:spPr>
          <a:xfrm>
            <a:off x="3110" y="5694467"/>
            <a:ext cx="786711" cy="45720"/>
          </a:xfrm>
          <a:prstGeom prst="rect">
            <a:avLst/>
          </a:prstGeom>
          <a:solidFill>
            <a:srgbClr val="FCB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800">
              <a:solidFill>
                <a:schemeClr val="tx1">
                  <a:lumMod val="75000"/>
                  <a:lumOff val="25000"/>
                </a:schemeClr>
              </a:solidFill>
              <a:latin typeface="Andale Mono" panose="020B0509000000000004" pitchFamily="49" charset="0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D7CED46-A5D7-0C44-BE14-0F89BD4B8D8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03" y="1645316"/>
            <a:ext cx="669046" cy="59211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F9DF368-F917-4243-AD35-F359B595DA1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48" y="4762080"/>
            <a:ext cx="786711" cy="60759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CCD58D0-6B8C-D74F-8A35-B4E6B55587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142" y="5438926"/>
            <a:ext cx="619547" cy="59211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14AF1C8-B1A0-F44E-831A-A9F71B1936FA}"/>
              </a:ext>
            </a:extLst>
          </p:cNvPr>
          <p:cNvSpPr/>
          <p:nvPr userDrawn="1"/>
        </p:nvSpPr>
        <p:spPr>
          <a:xfrm>
            <a:off x="0" y="0"/>
            <a:ext cx="45720" cy="6858000"/>
          </a:xfrm>
          <a:prstGeom prst="rect">
            <a:avLst/>
          </a:prstGeom>
          <a:solidFill>
            <a:srgbClr val="39B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E1D516C-8FD1-DE44-9B2C-A9D252731B41}"/>
              </a:ext>
            </a:extLst>
          </p:cNvPr>
          <p:cNvSpPr/>
          <p:nvPr userDrawn="1"/>
        </p:nvSpPr>
        <p:spPr>
          <a:xfrm>
            <a:off x="45720" y="808"/>
            <a:ext cx="11510478" cy="45720"/>
          </a:xfrm>
          <a:prstGeom prst="rect">
            <a:avLst/>
          </a:prstGeom>
          <a:gradFill>
            <a:gsLst>
              <a:gs pos="0">
                <a:srgbClr val="39B54A"/>
              </a:gs>
              <a:gs pos="10000">
                <a:srgbClr val="39B54A"/>
              </a:gs>
              <a:gs pos="100000">
                <a:srgbClr val="39B54A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BD1079-8EE5-4A4C-9801-844830F9D387}"/>
              </a:ext>
            </a:extLst>
          </p:cNvPr>
          <p:cNvSpPr/>
          <p:nvPr userDrawn="1"/>
        </p:nvSpPr>
        <p:spPr>
          <a:xfrm>
            <a:off x="45720" y="6814180"/>
            <a:ext cx="11510478" cy="45720"/>
          </a:xfrm>
          <a:prstGeom prst="rect">
            <a:avLst/>
          </a:prstGeom>
          <a:gradFill>
            <a:gsLst>
              <a:gs pos="0">
                <a:srgbClr val="39B54A"/>
              </a:gs>
              <a:gs pos="10000">
                <a:srgbClr val="39B54A"/>
              </a:gs>
              <a:gs pos="100000">
                <a:srgbClr val="39B54A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1871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295227-F5C2-CF46-BE63-07CE37D6B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18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D2C18-76BE-3B4A-BCAB-7EDFDA12C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62879"/>
            <a:ext cx="10515600" cy="5014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5F97A-448B-754D-B418-ABFD84CDED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11/18/19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9FC51-1D4D-9942-9E18-4E13BB647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A2C1D-1CAB-5445-B4B2-BAEF0A387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C7C8F-3EDB-014B-915D-CFE50CAC5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939" y="2235201"/>
            <a:ext cx="2900799" cy="23774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81DE147-1A79-2A44-9E6E-1BA47670F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5807" y="2567523"/>
            <a:ext cx="6605132" cy="1122787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cFS</a:t>
            </a:r>
            <a:r>
              <a:rPr lang="en-US" dirty="0"/>
              <a:t> Cryptography Library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970B979-18CA-6940-9CDD-F7BE006F2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5807" y="3326525"/>
            <a:ext cx="6605132" cy="114420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Aman Thanvi (GSFC-5960)</a:t>
            </a:r>
          </a:p>
          <a:p>
            <a:pPr algn="ctr"/>
            <a:r>
              <a:rPr lang="en-US"/>
              <a:t>Summer 2021</a:t>
            </a:r>
            <a:endParaRPr lang="en-US" dirty="0"/>
          </a:p>
          <a:p>
            <a:pPr algn="ctr"/>
            <a:r>
              <a:rPr lang="en-US" dirty="0"/>
              <a:t>Mentor: John Lucas</a:t>
            </a:r>
          </a:p>
        </p:txBody>
      </p:sp>
    </p:spTree>
    <p:extLst>
      <p:ext uri="{BB962C8B-B14F-4D97-AF65-F5344CB8AC3E}">
        <p14:creationId xmlns:p14="http://schemas.microsoft.com/office/powerpoint/2010/main" val="296771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A1CA-D1EF-47F6-917A-DE6094DF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Methodology -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0E6FA-9264-4EAB-882C-D00B9B398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Command Ingest (CI) and Telemetry Output (TO) applications were restructured first.</a:t>
            </a:r>
          </a:p>
          <a:p>
            <a:pPr lvl="1"/>
            <a:r>
              <a:rPr lang="en-US" dirty="0"/>
              <a:t>Large functional blocks were split into smaller, more manageable files that were all connected under dynamic header files.</a:t>
            </a:r>
          </a:p>
          <a:p>
            <a:pPr lvl="1"/>
            <a:r>
              <a:rPr lang="en-US" dirty="0"/>
              <a:t>Outdated standards and cipher integrations were removed and staged for replacement with newer cryptographies.</a:t>
            </a:r>
          </a:p>
          <a:p>
            <a:pPr lvl="1"/>
            <a:r>
              <a:rPr lang="en-US" dirty="0"/>
              <a:t>After restructuring these applications, a new functional baseline was established and verified before continuing with the refactor process.</a:t>
            </a:r>
          </a:p>
          <a:p>
            <a:r>
              <a:rPr lang="en-US" dirty="0"/>
              <a:t>Next were the ‘Apply Security’ and ‘Process Security’ sublayers.</a:t>
            </a:r>
          </a:p>
          <a:p>
            <a:pPr lvl="1"/>
            <a:r>
              <a:rPr lang="en-US" dirty="0"/>
              <a:t>These modules proved to be the most intensive and time-consuming to restructure, as they make up a large portion of </a:t>
            </a:r>
            <a:r>
              <a:rPr lang="en-US" dirty="0" err="1"/>
              <a:t>CryptoLib’s</a:t>
            </a:r>
            <a:r>
              <a:rPr lang="en-US" dirty="0"/>
              <a:t> active functionality and have the most dynamic modules.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BFABE-2856-4C8F-B3A9-D22F516C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4673D-36FC-43F3-ACF7-584356A90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GTOSat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B91C8-EB6C-4161-B02E-AB8B48B6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3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C07B-3628-4E3E-9BCF-DFF9A415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Methodology -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3BD4-6B6B-42B9-92B3-3D89F908C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CryptoLib’s</a:t>
            </a:r>
            <a:r>
              <a:rPr lang="en-US" dirty="0"/>
              <a:t> initial codebase was significantly restructured to satisfy target functionality and requirements and mission-readiness guidelines while maintaining compliance with NASA-STD-1006.</a:t>
            </a:r>
          </a:p>
          <a:p>
            <a:r>
              <a:rPr lang="en-US" dirty="0"/>
              <a:t>The Command Ingest (CI) and Telemetry Output (TO) functionalities were restructured entirely, while the Spacecraft ‘Process Security’ (</a:t>
            </a:r>
            <a:r>
              <a:rPr lang="en-US" dirty="0" err="1"/>
              <a:t>TC_Process</a:t>
            </a:r>
            <a:r>
              <a:rPr lang="en-US" dirty="0"/>
              <a:t>) and ‘Apply Security’ (</a:t>
            </a:r>
            <a:r>
              <a:rPr lang="en-US" dirty="0" err="1"/>
              <a:t>TC_Apply</a:t>
            </a:r>
            <a:r>
              <a:rPr lang="en-US" dirty="0"/>
              <a:t>) functionalities are in the process of being re-prototyped.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1F425-58AD-4699-9C26-E763131D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B701A-ACCD-4115-A6F5-E9EF1C6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GTOSat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BAEEF-E486-4FAF-9730-EE21CBE0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7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C07B-3628-4E3E-9BCF-DFF9A415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 Development of </a:t>
            </a:r>
            <a:r>
              <a:rPr lang="en-US" dirty="0" err="1"/>
              <a:t>CryptoLib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3BD4-6B6B-42B9-92B3-3D89F908C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re-prototyping of the Spacecraft ‘Process Security’ (</a:t>
            </a:r>
            <a:r>
              <a:rPr lang="en-US" dirty="0" err="1"/>
              <a:t>TC_Process</a:t>
            </a:r>
            <a:r>
              <a:rPr lang="en-US" dirty="0"/>
              <a:t>) and ‘Apply Security’ (</a:t>
            </a:r>
            <a:r>
              <a:rPr lang="en-US" dirty="0" err="1"/>
              <a:t>TC_Apply</a:t>
            </a:r>
            <a:r>
              <a:rPr lang="en-US" dirty="0"/>
              <a:t>) functionalities.</a:t>
            </a:r>
          </a:p>
          <a:p>
            <a:r>
              <a:rPr lang="en-US" dirty="0"/>
              <a:t>Update the ‘Tables’ on both the Ground Station and Spacecraft sides of the architecture to leverage and integrate more modern standards and technologies.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1F425-58AD-4699-9C26-E763131D3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B701A-ACCD-4115-A6F5-E9EF1C6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GTOSat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BAEEF-E486-4FAF-9730-EE21CBE0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88CD1-1D98-49B7-89A8-5D6DBD75C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Results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F9BD-0E8E-4FBE-BB2D-98209F139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CryptoLib’s</a:t>
            </a:r>
            <a:r>
              <a:rPr lang="en-US" dirty="0"/>
              <a:t> current state puts it on track to be fully operational prior to </a:t>
            </a:r>
            <a:r>
              <a:rPr lang="en-US" dirty="0" err="1"/>
              <a:t>GTOSat’s</a:t>
            </a:r>
            <a:r>
              <a:rPr lang="en-US" dirty="0"/>
              <a:t> launch readiness milestones.</a:t>
            </a:r>
          </a:p>
          <a:p>
            <a:r>
              <a:rPr lang="en-US" dirty="0" err="1"/>
              <a:t>CryptoLib</a:t>
            </a:r>
            <a:r>
              <a:rPr lang="en-US" dirty="0"/>
              <a:t> has proven to be a modular software-only solution for missions to be compliant with applicable communication security requirements.</a:t>
            </a:r>
          </a:p>
          <a:p>
            <a:r>
              <a:rPr lang="en-US" dirty="0"/>
              <a:t>Update the Ground Station layer to match Spacecraft layer updates to ensure seamless operation across a more modern software-only platform.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AE3E-10BA-48AE-B467-60B5F590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AB473-F823-4D79-AB3A-9711C395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GTOSat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276FF-5BB3-481F-9B05-CF2C527E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2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63ED1-DCD0-482B-BA03-EF73A5DD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D10FB-F0A4-4787-9170-4AC5BAD6C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49" y="1156288"/>
            <a:ext cx="7352590" cy="5014085"/>
          </a:xfrm>
        </p:spPr>
        <p:txBody>
          <a:bodyPr>
            <a:normAutofit/>
          </a:bodyPr>
          <a:lstStyle/>
          <a:p>
            <a:r>
              <a:rPr lang="en-US" dirty="0"/>
              <a:t>Receive a Bachelor’s degree in Computer Science with a cybersecurity focus and a minor in Cybersecurity at the University of Maryland, College Park.</a:t>
            </a:r>
          </a:p>
          <a:p>
            <a:r>
              <a:rPr lang="en-US" dirty="0"/>
              <a:t>Pursue additional security intern and research opportunities within the space communication and mission domain.</a:t>
            </a:r>
          </a:p>
          <a:p>
            <a:r>
              <a:rPr lang="en-US" dirty="0"/>
              <a:t>Explore further computer science opportunities in the public and private sectors.</a:t>
            </a:r>
          </a:p>
          <a:p>
            <a:r>
              <a:rPr lang="en-US" dirty="0"/>
              <a:t>Pursue a Master’s degree in Computer Science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CBD04-C09A-4444-964E-DBD39F84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6255C-EA1E-4928-9261-8A27AAB0B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GTOSat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38845-CBCF-4DC9-B7C3-A1215F04B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050" name="Picture 2" descr="University of Maryland, College Park - Wikipedia">
            <a:extLst>
              <a:ext uri="{FF2B5EF4-FFF2-40B4-BE49-F238E27FC236}">
                <a16:creationId xmlns:a16="http://schemas.microsoft.com/office/drawing/2014/main" id="{A48E13D7-BFA2-44EF-BD26-F16015ABA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399" y="1815267"/>
            <a:ext cx="3227466" cy="322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949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258A-7F3B-4C7B-9CB3-EDA692E3F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5A2E5-86FF-4E23-91BE-BD7B81D38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40404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enlo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Asbury, M. (2017, August 22).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NASA operational simulation for small satellites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NASA. https://www.nasa.gov/centers/ivv/jstar/nos3.html.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Cosmos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Aerospace. (n.d.). https://www.ball.com/aerospace/programs/cosmos.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Nos3. (n.d.). http://www.stf1.com/NOS3Website/Nos3MainTab.php.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1B217-AFDC-4B4A-ADF1-3EE66F92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B7367-432B-4D9B-92AC-0B657CD1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GTOSat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A9D16-907D-4037-8057-D9679C9F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40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6821-84D5-4A84-8FB6-113ACD4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B110F-3086-4FA1-924F-C8DC9AB6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8733C-917E-472A-9A29-83E78B44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GTOSat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98E97-9D4F-4F0A-AE18-C0B2D158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8344-160F-42AC-8A84-CD920283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CBE3D-10A2-4BB8-A868-94FCF0C3F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It has been an honor and privilege to be a summer intern with the </a:t>
            </a:r>
            <a:r>
              <a:rPr lang="en-US" sz="3600" dirty="0" err="1"/>
              <a:t>GTOSat</a:t>
            </a:r>
            <a:r>
              <a:rPr lang="en-US" sz="3600" dirty="0"/>
              <a:t> team.</a:t>
            </a:r>
          </a:p>
          <a:p>
            <a:r>
              <a:rPr lang="en-US" sz="3600" dirty="0"/>
              <a:t>I would like to convey a special thanks to my mentor John Lucas for his mentorship throughout this summer.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8B604-756F-4DC9-BE9D-10A334A6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40610-462A-4B89-8F34-1A91F019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GTOSat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8C187-5ADF-4CEA-B334-F4841E5A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D35E-E66A-4929-B1CB-FE4E0A40C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7CA33-EB39-49BA-9BD2-85067999B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objective of this project was to provide a software-only solution using the latest CCSDS Space Data Link Security Protocol – Extended Procedures (SLDS-EP) to secure communications between a spacecraft running the core Flight System (</a:t>
            </a:r>
            <a:r>
              <a:rPr lang="en-US" dirty="0" err="1"/>
              <a:t>cFS</a:t>
            </a:r>
            <a:r>
              <a:rPr lang="en-US" dirty="0"/>
              <a:t>) and a ground station.</a:t>
            </a:r>
          </a:p>
          <a:p>
            <a:r>
              <a:rPr lang="en-US" dirty="0"/>
              <a:t>The focus of this session’s efforts was to streamline and refine the </a:t>
            </a:r>
            <a:r>
              <a:rPr lang="en-US" dirty="0" err="1"/>
              <a:t>CryptoLib</a:t>
            </a:r>
            <a:r>
              <a:rPr lang="en-US" dirty="0"/>
              <a:t> platform, bringing it closer to a mission-operational state ahead of its first major application with the launch of the Geostationary Transfer Orbit Satellite (</a:t>
            </a:r>
            <a:r>
              <a:rPr lang="en-US" dirty="0" err="1"/>
              <a:t>GTOSat</a:t>
            </a:r>
            <a:r>
              <a:rPr lang="en-US" dirty="0"/>
              <a:t>).</a:t>
            </a:r>
          </a:p>
          <a:p>
            <a:r>
              <a:rPr lang="en-US" dirty="0"/>
              <a:t>Throughout the development process, new builds were tested and verified using a virtualized environment running the NASA Operational Simulation for Small Satellites (NOS</a:t>
            </a:r>
            <a:r>
              <a:rPr lang="en-US" baseline="30000" dirty="0"/>
              <a:t>3</a:t>
            </a:r>
            <a:r>
              <a:rPr lang="en-US" dirty="0"/>
              <a:t>) and COSMOS Ground Station.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C1CA4-6FD3-4706-B301-E8D2BFE3F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9F143-3797-485D-B476-E5C7F5ACC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GTOSat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7BC4C-04A5-4A3D-9F81-CD99E374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4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A60F-7A59-4772-B340-D4789F9B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DEB14-9536-42A6-B1FA-B40E3EFA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248" y="1020932"/>
            <a:ext cx="8657608" cy="525558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is NOS</a:t>
            </a:r>
            <a:r>
              <a:rPr lang="en-US" baseline="30000" dirty="0"/>
              <a:t>3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NOS</a:t>
            </a:r>
            <a:r>
              <a:rPr lang="en-US" baseline="30000" dirty="0"/>
              <a:t>3 </a:t>
            </a:r>
            <a:r>
              <a:rPr lang="en-US" dirty="0"/>
              <a:t>is an open-source, software-only testbed for small satellites licensed under the NASA Open-Source Agreement.</a:t>
            </a:r>
          </a:p>
          <a:p>
            <a:pPr lvl="1"/>
            <a:r>
              <a:rPr lang="en-US" dirty="0"/>
              <a:t>It is a collection of Linux executables and libraries.</a:t>
            </a:r>
          </a:p>
          <a:p>
            <a:pPr lvl="1"/>
            <a:r>
              <a:rPr lang="en-US" dirty="0"/>
              <a:t>It is intended to easily interface with flight software developed using the NASA Core Flight Software (</a:t>
            </a:r>
            <a:r>
              <a:rPr lang="en-US" dirty="0" err="1"/>
              <a:t>cFS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Current simulations are based on commercial-off-the-shelf (COTS) hardware that is being used on the Simulation-to-Flight 1 (STF-1) CubeSat.</a:t>
            </a:r>
          </a:p>
          <a:p>
            <a:r>
              <a:rPr lang="en-US" dirty="0"/>
              <a:t>What is COSMOS?</a:t>
            </a:r>
          </a:p>
          <a:p>
            <a:pPr lvl="1"/>
            <a:r>
              <a:rPr lang="en-US" dirty="0"/>
              <a:t>COSMOS is an open-source ground system software which is used to provide command and control of the flight software.</a:t>
            </a:r>
          </a:p>
          <a:p>
            <a:pPr lvl="1"/>
            <a:r>
              <a:rPr lang="en-US" dirty="0"/>
              <a:t>COSMOS is comprised of 17+ applications, that allow control of hardware that can be anything from test equipment (power supplies, oscilloscopes, switched power strips, UPS devices, etc.), to development boards, to instruments and complete satellites.</a:t>
            </a:r>
          </a:p>
          <a:p>
            <a:pPr lvl="1"/>
            <a:r>
              <a:rPr lang="en-US" dirty="0"/>
              <a:t>COSMOS can be easily setup and configured on Windows, Linux, and Mac OSX operating systems, allowing for greatly reduced project costs.</a:t>
            </a:r>
          </a:p>
          <a:p>
            <a:pPr lvl="1"/>
            <a:r>
              <a:rPr lang="en-US" dirty="0"/>
              <a:t>It uses unique telemetry presentations to provide detailed displays and on-demand information.</a:t>
            </a:r>
          </a:p>
          <a:p>
            <a:pPr lvl="1"/>
            <a:r>
              <a:rPr lang="en-US" dirty="0"/>
              <a:t>All data that passes through COSMOS is logged allowing for spacecraft health assessments, post-test analysis, anomaly investigation, and data archiving.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49615-F5CC-49AF-9C4F-3C6D0B1B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F517F-F8C6-4F48-9CFD-578016CF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GTOSat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FCE27-941B-4297-88C4-1D6896E1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F532B8-4518-458A-876C-2630BDD7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856" y="1237245"/>
            <a:ext cx="2974220" cy="1228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6F470B-2FBE-424E-A5A4-6386EE5B2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185" y="4342756"/>
            <a:ext cx="2974220" cy="8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1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51C9-43CB-FB48-88A0-650A0C42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CryptoLib</a:t>
            </a:r>
            <a:r>
              <a:rPr lang="en-US" dirty="0"/>
              <a:t> for Security?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AEB2F-DE45-574E-A168-2DF6BECC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GTOSat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C4B1-481D-E947-AD1A-979A3432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73" y="1208853"/>
            <a:ext cx="1791053" cy="4942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BAD483-A213-4C74-994B-E58CC1A31E23}"/>
              </a:ext>
            </a:extLst>
          </p:cNvPr>
          <p:cNvSpPr txBox="1"/>
          <p:nvPr/>
        </p:nvSpPr>
        <p:spPr>
          <a:xfrm>
            <a:off x="662473" y="1208853"/>
            <a:ext cx="4538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a mission’s approach to comply with communication security requirements from applicable NASA Procedural Requirements (NPR) and/or Standards (NASA-STD-XXX), is driven by hardware-based solutions that need design and implementation efforts from early phases and sometimes require coordination with external agencies (e.g., NSA).</a:t>
            </a:r>
          </a:p>
          <a:p>
            <a:endParaRPr lang="en-US" dirty="0"/>
          </a:p>
          <a:p>
            <a:r>
              <a:rPr lang="en-US" dirty="0"/>
              <a:t>Also, the current hardware-based security platforms are expensive and non-modular, imposing challenges to seamless integration into pre-existing mission platforms and architecture.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21FC9-937E-4F63-B942-79032903CF0E}"/>
              </a:ext>
            </a:extLst>
          </p:cNvPr>
          <p:cNvSpPr txBox="1"/>
          <p:nvPr/>
        </p:nvSpPr>
        <p:spPr>
          <a:xfrm>
            <a:off x="7483151" y="1043731"/>
            <a:ext cx="387220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/>
              <a:t>CryptoLib</a:t>
            </a:r>
            <a:r>
              <a:rPr lang="en-US" sz="1700" dirty="0"/>
              <a:t> provides a software-only, fully compliant solution that can plug-and-play with the standard flight and ground software mission architecture while also upholding three fundamental pillars of security:</a:t>
            </a:r>
          </a:p>
          <a:p>
            <a:r>
              <a:rPr lang="en-US" sz="1700" dirty="0"/>
              <a:t>- Confidentiality</a:t>
            </a:r>
          </a:p>
          <a:p>
            <a:r>
              <a:rPr lang="en-US" sz="1700" dirty="0"/>
              <a:t>- Integrity</a:t>
            </a:r>
          </a:p>
          <a:p>
            <a:r>
              <a:rPr lang="en-US" sz="1700" dirty="0"/>
              <a:t>- Availability</a:t>
            </a:r>
          </a:p>
          <a:p>
            <a:endParaRPr lang="en-US" sz="1700" dirty="0"/>
          </a:p>
          <a:p>
            <a:r>
              <a:rPr lang="en-US" sz="1700" dirty="0"/>
              <a:t>Shifting to a platform like </a:t>
            </a:r>
            <a:r>
              <a:rPr lang="en-US" sz="1700" dirty="0" err="1"/>
              <a:t>CryptoLib</a:t>
            </a:r>
            <a:r>
              <a:rPr lang="en-US" sz="1700" dirty="0"/>
              <a:t> allows projects to adapt to increasing demands for communications security rapidly and cost-effectively; easily accessible, preexisting mission resources, like processing power, can be traded in exchange for operation on the </a:t>
            </a:r>
            <a:r>
              <a:rPr lang="en-US" sz="1700" dirty="0" err="1"/>
              <a:t>CryptoLib</a:t>
            </a:r>
            <a:r>
              <a:rPr lang="en-US" sz="1700" dirty="0"/>
              <a:t> platform within full compliance with NASA PRs and STDs.</a:t>
            </a:r>
          </a:p>
          <a:p>
            <a:endParaRPr lang="en-US" sz="16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CAA64EE-9B50-47FB-86EC-5BE180E8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5924" y="6399261"/>
            <a:ext cx="2743201" cy="365125"/>
          </a:xfrm>
        </p:spPr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98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51C9-43CB-FB48-88A0-650A0C42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CryptoLib</a:t>
            </a:r>
            <a:r>
              <a:rPr lang="en-US" dirty="0"/>
              <a:t> Overview – Initial Baseline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AEB2F-DE45-574E-A168-2DF6BECC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GTOSat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C4B1-481D-E947-AD1A-979A3432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089935" y="1782480"/>
            <a:ext cx="4316808" cy="316992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 anchorCtr="0"/>
          <a:lstStyle/>
          <a:p>
            <a:pPr algn="ctr"/>
            <a:r>
              <a:rPr lang="en-US" b="1"/>
              <a:t>Spacecraft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219396" y="2401739"/>
            <a:ext cx="1932366" cy="182350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 anchorCtr="0"/>
          <a:lstStyle/>
          <a:p>
            <a:pPr algn="ctr"/>
            <a:r>
              <a:rPr lang="en-US"/>
              <a:t>cFS CryptoLib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307763" y="2928381"/>
            <a:ext cx="1782355" cy="49783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Process Security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7294400" y="3540163"/>
            <a:ext cx="1782355" cy="49783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Apply Security</a:t>
            </a:r>
          </a:p>
        </p:txBody>
      </p:sp>
      <p:sp>
        <p:nvSpPr>
          <p:cNvPr id="31" name="Flowchart: Predefined Process 30"/>
          <p:cNvSpPr/>
          <p:nvPr/>
        </p:nvSpPr>
        <p:spPr>
          <a:xfrm>
            <a:off x="9207681" y="2323360"/>
            <a:ext cx="227107" cy="232133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Software Bus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9494804" y="2323360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 1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494804" y="2928382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 2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9494804" y="3540163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494804" y="4146860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 N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09966" y="2928382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2332187" y="1782480"/>
            <a:ext cx="3553096" cy="316992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/>
              <a:t>Ground Station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6209966" y="3529959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</a:t>
            </a:r>
          </a:p>
        </p:txBody>
      </p:sp>
      <p:sp>
        <p:nvSpPr>
          <p:cNvPr id="224" name="Can 223"/>
          <p:cNvSpPr/>
          <p:nvPr/>
        </p:nvSpPr>
        <p:spPr>
          <a:xfrm>
            <a:off x="7680480" y="4328385"/>
            <a:ext cx="1010194" cy="5084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Tables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838384" y="2401739"/>
            <a:ext cx="1932366" cy="182350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 anchorCtr="0"/>
          <a:lstStyle/>
          <a:p>
            <a:pPr algn="ctr"/>
            <a:r>
              <a:rPr lang="en-US"/>
              <a:t>cFS CryptoLib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3926751" y="2928381"/>
            <a:ext cx="1782355" cy="49783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Apply Security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913388" y="3540163"/>
            <a:ext cx="1782355" cy="49783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Process Security</a:t>
            </a:r>
          </a:p>
        </p:txBody>
      </p:sp>
      <p:sp>
        <p:nvSpPr>
          <p:cNvPr id="72" name="Can 71"/>
          <p:cNvSpPr/>
          <p:nvPr/>
        </p:nvSpPr>
        <p:spPr>
          <a:xfrm>
            <a:off x="4299468" y="4344289"/>
            <a:ext cx="1010194" cy="5084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Tables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2454870" y="2401739"/>
            <a:ext cx="1178862" cy="18235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Ground Station Software</a:t>
            </a:r>
          </a:p>
        </p:txBody>
      </p:sp>
      <p:cxnSp>
        <p:nvCxnSpPr>
          <p:cNvPr id="226" name="Straight Arrow Connector 225"/>
          <p:cNvCxnSpPr>
            <a:stCxn id="70" idx="3"/>
            <a:endCxn id="58" idx="1"/>
          </p:cNvCxnSpPr>
          <p:nvPr/>
        </p:nvCxnSpPr>
        <p:spPr>
          <a:xfrm>
            <a:off x="5709106" y="3177301"/>
            <a:ext cx="500860" cy="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61" idx="1"/>
            <a:endCxn id="71" idx="3"/>
          </p:cNvCxnSpPr>
          <p:nvPr/>
        </p:nvCxnSpPr>
        <p:spPr>
          <a:xfrm flipH="1">
            <a:off x="5695743" y="3778879"/>
            <a:ext cx="514223" cy="10203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endCxn id="70" idx="1"/>
          </p:cNvCxnSpPr>
          <p:nvPr/>
        </p:nvCxnSpPr>
        <p:spPr>
          <a:xfrm flipV="1">
            <a:off x="3633732" y="3177301"/>
            <a:ext cx="293019" cy="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71" idx="1"/>
          </p:cNvCxnSpPr>
          <p:nvPr/>
        </p:nvCxnSpPr>
        <p:spPr>
          <a:xfrm flipH="1">
            <a:off x="3633732" y="3789082"/>
            <a:ext cx="279656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58" idx="3"/>
            <a:endCxn id="49" idx="1"/>
          </p:cNvCxnSpPr>
          <p:nvPr/>
        </p:nvCxnSpPr>
        <p:spPr>
          <a:xfrm flipV="1">
            <a:off x="7028750" y="3177301"/>
            <a:ext cx="279013" cy="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endCxn id="61" idx="3"/>
          </p:cNvCxnSpPr>
          <p:nvPr/>
        </p:nvCxnSpPr>
        <p:spPr>
          <a:xfrm flipH="1">
            <a:off x="7028750" y="3775794"/>
            <a:ext cx="269033" cy="3085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72" idx="1"/>
            <a:endCxn id="69" idx="2"/>
          </p:cNvCxnSpPr>
          <p:nvPr/>
        </p:nvCxnSpPr>
        <p:spPr>
          <a:xfrm flipV="1">
            <a:off x="4804565" y="4225239"/>
            <a:ext cx="2" cy="119050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24" idx="1"/>
            <a:endCxn id="48" idx="2"/>
          </p:cNvCxnSpPr>
          <p:nvPr/>
        </p:nvCxnSpPr>
        <p:spPr>
          <a:xfrm flipV="1">
            <a:off x="8185577" y="4225239"/>
            <a:ext cx="2" cy="103146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98B88595-33F5-490D-B5FE-AD2D37FA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5924" y="6399261"/>
            <a:ext cx="2743201" cy="365125"/>
          </a:xfrm>
        </p:spPr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1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51C9-43CB-FB48-88A0-650A0C42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CryptoLib</a:t>
            </a:r>
            <a:r>
              <a:rPr lang="en-US" dirty="0"/>
              <a:t> Overview - Verified baseline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AEB2F-DE45-574E-A168-2DF6BECC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GTOSat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C4B1-481D-E947-AD1A-979A3432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994996" y="1851603"/>
            <a:ext cx="4316808" cy="316992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 anchorCtr="0"/>
          <a:lstStyle/>
          <a:p>
            <a:pPr algn="ctr"/>
            <a:r>
              <a:rPr lang="en-US" b="1"/>
              <a:t>Spacecraft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124457" y="2470862"/>
            <a:ext cx="1932366" cy="182350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 anchorCtr="0"/>
          <a:lstStyle/>
          <a:p>
            <a:pPr algn="ctr"/>
            <a:r>
              <a:rPr lang="en-US"/>
              <a:t>cFS CryptoLib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212824" y="2997504"/>
            <a:ext cx="1782355" cy="49783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Process Security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7199461" y="3609286"/>
            <a:ext cx="1782355" cy="49783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Apply Security</a:t>
            </a:r>
          </a:p>
        </p:txBody>
      </p:sp>
      <p:sp>
        <p:nvSpPr>
          <p:cNvPr id="31" name="Flowchart: Predefined Process 30"/>
          <p:cNvSpPr/>
          <p:nvPr/>
        </p:nvSpPr>
        <p:spPr>
          <a:xfrm>
            <a:off x="9112742" y="2392483"/>
            <a:ext cx="227107" cy="232133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Software Bus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9399865" y="2392483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 1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399865" y="2997505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 2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9399865" y="3609286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399865" y="4215983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 N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115027" y="2997505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2237248" y="1851603"/>
            <a:ext cx="3553096" cy="316992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/>
              <a:t>Ground Station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6115027" y="3599082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</a:t>
            </a:r>
          </a:p>
        </p:txBody>
      </p:sp>
      <p:sp>
        <p:nvSpPr>
          <p:cNvPr id="224" name="Can 223"/>
          <p:cNvSpPr/>
          <p:nvPr/>
        </p:nvSpPr>
        <p:spPr>
          <a:xfrm>
            <a:off x="7585541" y="4397508"/>
            <a:ext cx="1010194" cy="5084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Tables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743445" y="2470862"/>
            <a:ext cx="1932366" cy="182350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 anchorCtr="0"/>
          <a:lstStyle/>
          <a:p>
            <a:pPr algn="ctr"/>
            <a:r>
              <a:rPr lang="en-US"/>
              <a:t>cFS CryptoLib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3831812" y="2997504"/>
            <a:ext cx="1782355" cy="49783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Apply Security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818449" y="3609286"/>
            <a:ext cx="1782355" cy="49783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Process Security</a:t>
            </a:r>
          </a:p>
        </p:txBody>
      </p:sp>
      <p:sp>
        <p:nvSpPr>
          <p:cNvPr id="72" name="Can 71"/>
          <p:cNvSpPr/>
          <p:nvPr/>
        </p:nvSpPr>
        <p:spPr>
          <a:xfrm>
            <a:off x="4204529" y="4413412"/>
            <a:ext cx="1010194" cy="5084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Tables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2359931" y="2470862"/>
            <a:ext cx="1178862" cy="18235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Ground Station Software</a:t>
            </a:r>
          </a:p>
        </p:txBody>
      </p:sp>
      <p:cxnSp>
        <p:nvCxnSpPr>
          <p:cNvPr id="226" name="Straight Arrow Connector 225"/>
          <p:cNvCxnSpPr>
            <a:stCxn id="70" idx="3"/>
            <a:endCxn id="58" idx="1"/>
          </p:cNvCxnSpPr>
          <p:nvPr/>
        </p:nvCxnSpPr>
        <p:spPr>
          <a:xfrm>
            <a:off x="5614167" y="3246424"/>
            <a:ext cx="500860" cy="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61" idx="1"/>
            <a:endCxn id="71" idx="3"/>
          </p:cNvCxnSpPr>
          <p:nvPr/>
        </p:nvCxnSpPr>
        <p:spPr>
          <a:xfrm flipH="1">
            <a:off x="5600804" y="3848002"/>
            <a:ext cx="514223" cy="10203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endCxn id="70" idx="1"/>
          </p:cNvCxnSpPr>
          <p:nvPr/>
        </p:nvCxnSpPr>
        <p:spPr>
          <a:xfrm flipV="1">
            <a:off x="3538793" y="3246424"/>
            <a:ext cx="293019" cy="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71" idx="1"/>
          </p:cNvCxnSpPr>
          <p:nvPr/>
        </p:nvCxnSpPr>
        <p:spPr>
          <a:xfrm flipH="1">
            <a:off x="3538793" y="3858205"/>
            <a:ext cx="279656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58" idx="3"/>
            <a:endCxn id="49" idx="1"/>
          </p:cNvCxnSpPr>
          <p:nvPr/>
        </p:nvCxnSpPr>
        <p:spPr>
          <a:xfrm flipV="1">
            <a:off x="6933811" y="3246424"/>
            <a:ext cx="279013" cy="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endCxn id="61" idx="3"/>
          </p:cNvCxnSpPr>
          <p:nvPr/>
        </p:nvCxnSpPr>
        <p:spPr>
          <a:xfrm flipH="1">
            <a:off x="6933811" y="3844917"/>
            <a:ext cx="269033" cy="3085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72" idx="1"/>
            <a:endCxn id="69" idx="2"/>
          </p:cNvCxnSpPr>
          <p:nvPr/>
        </p:nvCxnSpPr>
        <p:spPr>
          <a:xfrm flipV="1">
            <a:off x="4709626" y="4294362"/>
            <a:ext cx="2" cy="119050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24" idx="1"/>
            <a:endCxn id="48" idx="2"/>
          </p:cNvCxnSpPr>
          <p:nvPr/>
        </p:nvCxnSpPr>
        <p:spPr>
          <a:xfrm flipV="1">
            <a:off x="8090638" y="4294362"/>
            <a:ext cx="2" cy="103146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5CED0B-4AEE-4A37-B513-C1082BF94AFC}"/>
              </a:ext>
            </a:extLst>
          </p:cNvPr>
          <p:cNvSpPr txBox="1"/>
          <p:nvPr/>
        </p:nvSpPr>
        <p:spPr>
          <a:xfrm>
            <a:off x="5514989" y="2749681"/>
            <a:ext cx="784049" cy="26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5010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EEC4BA-1E88-4B6A-82D1-A8B09D8DA1AC}"/>
              </a:ext>
            </a:extLst>
          </p:cNvPr>
          <p:cNvSpPr txBox="1"/>
          <p:nvPr/>
        </p:nvSpPr>
        <p:spPr>
          <a:xfrm>
            <a:off x="5514989" y="3987718"/>
            <a:ext cx="818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5011</a:t>
            </a: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63DA8F0D-8294-4E5C-B688-D183766692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5924" y="6399261"/>
            <a:ext cx="2743201" cy="365125"/>
          </a:xfrm>
        </p:spPr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29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51C9-43CB-FB48-88A0-650A0C42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CryptoLib</a:t>
            </a:r>
            <a:r>
              <a:rPr lang="en-US" dirty="0"/>
              <a:t> Overview – Current functionality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AEB2F-DE45-574E-A168-2DF6BECC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GTOSat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EC4B1-481D-E947-AD1A-979A3432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6089935" y="1925543"/>
            <a:ext cx="4316808" cy="316992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t" anchorCtr="0"/>
          <a:lstStyle/>
          <a:p>
            <a:pPr algn="ctr"/>
            <a:r>
              <a:rPr lang="en-US" b="1"/>
              <a:t>Spacecraft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219396" y="2544802"/>
            <a:ext cx="1932366" cy="182350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 anchorCtr="0"/>
          <a:lstStyle/>
          <a:p>
            <a:pPr algn="ctr"/>
            <a:r>
              <a:rPr lang="en-US"/>
              <a:t>cFS CryptoLib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307763" y="3071444"/>
            <a:ext cx="1782355" cy="497839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Process Security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7294400" y="3683226"/>
            <a:ext cx="1782355" cy="497838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Apply Security</a:t>
            </a:r>
          </a:p>
        </p:txBody>
      </p:sp>
      <p:sp>
        <p:nvSpPr>
          <p:cNvPr id="31" name="Flowchart: Predefined Process 30"/>
          <p:cNvSpPr/>
          <p:nvPr/>
        </p:nvSpPr>
        <p:spPr>
          <a:xfrm>
            <a:off x="9207681" y="2466423"/>
            <a:ext cx="227107" cy="2321339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Software Bus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9494804" y="2466423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 1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494804" y="3071445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 2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9494804" y="3683226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…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494804" y="4289923"/>
            <a:ext cx="818784" cy="49783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 N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209966" y="3071445"/>
            <a:ext cx="818784" cy="49783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CI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2332187" y="1925543"/>
            <a:ext cx="3553096" cy="316992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b="1"/>
              <a:t>Ground Station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6209966" y="3673022"/>
            <a:ext cx="818784" cy="49783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TO</a:t>
            </a:r>
          </a:p>
        </p:txBody>
      </p:sp>
      <p:sp>
        <p:nvSpPr>
          <p:cNvPr id="224" name="Can 223"/>
          <p:cNvSpPr/>
          <p:nvPr/>
        </p:nvSpPr>
        <p:spPr>
          <a:xfrm>
            <a:off x="7680480" y="4471448"/>
            <a:ext cx="1010194" cy="5084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Tables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3838384" y="2544802"/>
            <a:ext cx="1932366" cy="1823500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 anchorCtr="0"/>
          <a:lstStyle/>
          <a:p>
            <a:pPr algn="ctr"/>
            <a:r>
              <a:rPr lang="en-US"/>
              <a:t>cFS CryptoLib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3926751" y="3071444"/>
            <a:ext cx="1782355" cy="49783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Apply Security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3913388" y="3683226"/>
            <a:ext cx="1782355" cy="49783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/>
              <a:t>Process Security</a:t>
            </a:r>
          </a:p>
        </p:txBody>
      </p:sp>
      <p:sp>
        <p:nvSpPr>
          <p:cNvPr id="72" name="Can 71"/>
          <p:cNvSpPr/>
          <p:nvPr/>
        </p:nvSpPr>
        <p:spPr>
          <a:xfrm>
            <a:off x="4299468" y="4487352"/>
            <a:ext cx="1010194" cy="50849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Tables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2454870" y="2544802"/>
            <a:ext cx="1178862" cy="18235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Ground Station Software</a:t>
            </a:r>
          </a:p>
        </p:txBody>
      </p:sp>
      <p:cxnSp>
        <p:nvCxnSpPr>
          <p:cNvPr id="226" name="Straight Arrow Connector 225"/>
          <p:cNvCxnSpPr>
            <a:stCxn id="70" idx="3"/>
            <a:endCxn id="58" idx="1"/>
          </p:cNvCxnSpPr>
          <p:nvPr/>
        </p:nvCxnSpPr>
        <p:spPr>
          <a:xfrm>
            <a:off x="5709106" y="3320364"/>
            <a:ext cx="500860" cy="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61" idx="1"/>
            <a:endCxn id="71" idx="3"/>
          </p:cNvCxnSpPr>
          <p:nvPr/>
        </p:nvCxnSpPr>
        <p:spPr>
          <a:xfrm flipH="1">
            <a:off x="5695743" y="3921942"/>
            <a:ext cx="514223" cy="10203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endCxn id="70" idx="1"/>
          </p:cNvCxnSpPr>
          <p:nvPr/>
        </p:nvCxnSpPr>
        <p:spPr>
          <a:xfrm flipV="1">
            <a:off x="3633732" y="3320364"/>
            <a:ext cx="293019" cy="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71" idx="1"/>
          </p:cNvCxnSpPr>
          <p:nvPr/>
        </p:nvCxnSpPr>
        <p:spPr>
          <a:xfrm flipH="1">
            <a:off x="3633732" y="3932145"/>
            <a:ext cx="279656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58" idx="3"/>
            <a:endCxn id="49" idx="1"/>
          </p:cNvCxnSpPr>
          <p:nvPr/>
        </p:nvCxnSpPr>
        <p:spPr>
          <a:xfrm flipV="1">
            <a:off x="7028750" y="3320364"/>
            <a:ext cx="279013" cy="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endCxn id="61" idx="3"/>
          </p:cNvCxnSpPr>
          <p:nvPr/>
        </p:nvCxnSpPr>
        <p:spPr>
          <a:xfrm flipH="1">
            <a:off x="7028750" y="3918857"/>
            <a:ext cx="269033" cy="3085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72" idx="1"/>
            <a:endCxn id="69" idx="2"/>
          </p:cNvCxnSpPr>
          <p:nvPr/>
        </p:nvCxnSpPr>
        <p:spPr>
          <a:xfrm flipV="1">
            <a:off x="4804565" y="4368302"/>
            <a:ext cx="2" cy="119050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24" idx="1"/>
            <a:endCxn id="48" idx="2"/>
          </p:cNvCxnSpPr>
          <p:nvPr/>
        </p:nvCxnSpPr>
        <p:spPr>
          <a:xfrm flipV="1">
            <a:off x="8185577" y="4368302"/>
            <a:ext cx="2" cy="103146"/>
          </a:xfrm>
          <a:prstGeom prst="line">
            <a:avLst/>
          </a:prstGeom>
          <a:ln w="9525" cmpd="sng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5CED0B-4AEE-4A37-B513-C1082BF94AFC}"/>
              </a:ext>
            </a:extLst>
          </p:cNvPr>
          <p:cNvSpPr txBox="1"/>
          <p:nvPr/>
        </p:nvSpPr>
        <p:spPr>
          <a:xfrm>
            <a:off x="5609928" y="2724743"/>
            <a:ext cx="784049" cy="26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5010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EEC4BA-1E88-4B6A-82D1-A8B09D8DA1AC}"/>
              </a:ext>
            </a:extLst>
          </p:cNvPr>
          <p:cNvSpPr txBox="1"/>
          <p:nvPr/>
        </p:nvSpPr>
        <p:spPr>
          <a:xfrm>
            <a:off x="5609928" y="4263360"/>
            <a:ext cx="818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5011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2AB69-D254-46B2-B912-45E995EDF838}"/>
              </a:ext>
            </a:extLst>
          </p:cNvPr>
          <p:cNvSpPr/>
          <p:nvPr/>
        </p:nvSpPr>
        <p:spPr>
          <a:xfrm>
            <a:off x="6089936" y="2964262"/>
            <a:ext cx="1036306" cy="13256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469FFC39-E6D6-43BA-9F62-4A2C338B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5924" y="6399261"/>
            <a:ext cx="2743201" cy="365125"/>
          </a:xfrm>
        </p:spPr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1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FA52-479F-473B-B103-6355B74A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Methodology -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26071-EE6C-4B77-9E62-A00E7E6F4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with a functional, but not mission-operational, build of </a:t>
            </a:r>
            <a:r>
              <a:rPr lang="en-US" dirty="0" err="1"/>
              <a:t>CryptoLib</a:t>
            </a:r>
            <a:r>
              <a:rPr lang="en-US" dirty="0"/>
              <a:t>. All basic functionalities were demonstrated and verified through test scripts simulating different flight conditions and operations.</a:t>
            </a:r>
          </a:p>
          <a:p>
            <a:r>
              <a:rPr lang="en-US" dirty="0"/>
              <a:t>However, the existing codebase required refactoring to reach a more modular and polished structure to move toward a more mission-ready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0551-59F7-4549-9375-5BE639F3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331C-1B13-4D59-942E-9EAB2327F394}" type="datetime1">
              <a:rPr lang="en-US" smtClean="0"/>
              <a:pPr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11DD2-8A54-4C09-B11C-E40FA883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GTOSat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C5A4D-6DF7-428C-A48B-7A3E2C278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7C8F-3EDB-014B-915D-CFE50CAC5D1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4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9525" cmpd="sng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3D2F83C1FDB48876C470B698CB487" ma:contentTypeVersion="2" ma:contentTypeDescription="Create a new document." ma:contentTypeScope="" ma:versionID="6adea7dd67c7edc05835cb5c37f9c529">
  <xsd:schema xmlns:xsd="http://www.w3.org/2001/XMLSchema" xmlns:xs="http://www.w3.org/2001/XMLSchema" xmlns:p="http://schemas.microsoft.com/office/2006/metadata/properties" xmlns:ns2="e7ec8b44-adb9-4117-b85f-c094036dda67" targetNamespace="http://schemas.microsoft.com/office/2006/metadata/properties" ma:root="true" ma:fieldsID="290f420a776d0796d0aff0e68ac310da" ns2:_="">
    <xsd:import namespace="e7ec8b44-adb9-4117-b85f-c094036dda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ec8b44-adb9-4117-b85f-c094036dda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C8192E-6E9D-42A4-AB5B-B3F4457CF5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ec8b44-adb9-4117-b85f-c094036dda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C2B825-C0A4-4C47-9871-3BFDCB0A95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2B0390-7044-4CF0-9D06-ECFA955CA78A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e7ec8b44-adb9-4117-b85f-c094036dda67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834</TotalTime>
  <Words>1354</Words>
  <Application>Microsoft Office PowerPoint</Application>
  <PresentationFormat>Widescreen</PresentationFormat>
  <Paragraphs>188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Andale Mono</vt:lpstr>
      <vt:lpstr>Arial</vt:lpstr>
      <vt:lpstr>Calibri</vt:lpstr>
      <vt:lpstr>Calibri Light</vt:lpstr>
      <vt:lpstr>Times New Roman</vt:lpstr>
      <vt:lpstr>Office Theme</vt:lpstr>
      <vt:lpstr>cFS Cryptography Library</vt:lpstr>
      <vt:lpstr>Acknowledgements</vt:lpstr>
      <vt:lpstr>Presentation Background</vt:lpstr>
      <vt:lpstr>Presentation Background</vt:lpstr>
      <vt:lpstr>Why CryptoLib for Security?</vt:lpstr>
      <vt:lpstr>CryptoLib Overview – Initial Baseline</vt:lpstr>
      <vt:lpstr>CryptoLib Overview - Verified baseline</vt:lpstr>
      <vt:lpstr>CryptoLib Overview – Current functionality</vt:lpstr>
      <vt:lpstr>Presentation Methodology - Input</vt:lpstr>
      <vt:lpstr>Presentation Methodology - Process</vt:lpstr>
      <vt:lpstr>Presentation Methodology - Outcome</vt:lpstr>
      <vt:lpstr>Continuing Development of CryptoLib</vt:lpstr>
      <vt:lpstr>Presentation Results and Conclusions</vt:lpstr>
      <vt:lpstr>Future Plans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Santos, Luis H. (GSFC-5990)</dc:creator>
  <cp:lastModifiedBy>Thanvi, Aman (GSFC-5960)[GSFC INTERNS]</cp:lastModifiedBy>
  <cp:revision>77</cp:revision>
  <cp:lastPrinted>2021-08-13T18:11:38Z</cp:lastPrinted>
  <dcterms:created xsi:type="dcterms:W3CDTF">2019-11-07T14:38:50Z</dcterms:created>
  <dcterms:modified xsi:type="dcterms:W3CDTF">2021-08-13T18:13:15Z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0x010100BE83D2F83C1FDB48876C470B698CB487</vt:lpwstr>
  </property>
</Properties>
</file>